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10287000" cx="18288000"/>
  <p:notesSz cx="6858000" cy="9144000"/>
  <p:embeddedFontLst>
    <p:embeddedFont>
      <p:font typeface="Anek Bangla"/>
      <p:bold r:id="rId24"/>
    </p:embeddedFont>
    <p:embeddedFont>
      <p:font typeface="Anek Bangla SemiBold"/>
      <p:regular r:id="rId25"/>
      <p:bold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1" roundtripDataSignature="AMtx7mhmoX4dJXBsxf1mzDykNhLqE4Ft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E36442-90D1-4B2D-A3E2-99BD4D1B2C7C}">
  <a:tblStyle styleId="{75E36442-90D1-4B2D-A3E2-99BD4D1B2C7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nekBangla-bold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nekBanglaSemiBold-bold.fntdata"/><Relationship Id="rId25" Type="http://schemas.openxmlformats.org/officeDocument/2006/relationships/font" Target="fonts/AnekBanglaSemiBold-regular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451363a5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7451363a59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7451363a59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7451363a59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7451363a5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7451363a59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451363a5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7451363a59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7451363a5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7451363a59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7451363a5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7451363a59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451363a5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7451363a59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5" Type="http://schemas.openxmlformats.org/officeDocument/2006/relationships/image" Target="../media/image20.png"/><Relationship Id="rId6" Type="http://schemas.openxmlformats.org/officeDocument/2006/relationships/image" Target="../media/image70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Relationship Id="rId7" Type="http://schemas.openxmlformats.org/officeDocument/2006/relationships/image" Target="../media/image7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Relationship Id="rId7" Type="http://schemas.openxmlformats.org/officeDocument/2006/relationships/image" Target="../media/image77.png"/><Relationship Id="rId8" Type="http://schemas.openxmlformats.org/officeDocument/2006/relationships/image" Target="../media/image7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72.png"/><Relationship Id="rId7" Type="http://schemas.openxmlformats.org/officeDocument/2006/relationships/image" Target="../media/image82.png"/><Relationship Id="rId8" Type="http://schemas.openxmlformats.org/officeDocument/2006/relationships/image" Target="../media/image84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png"/><Relationship Id="rId10" Type="http://schemas.openxmlformats.org/officeDocument/2006/relationships/image" Target="../media/image79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7.png"/><Relationship Id="rId5" Type="http://schemas.openxmlformats.org/officeDocument/2006/relationships/image" Target="../media/image20.png"/><Relationship Id="rId6" Type="http://schemas.openxmlformats.org/officeDocument/2006/relationships/image" Target="../media/image72.png"/><Relationship Id="rId7" Type="http://schemas.openxmlformats.org/officeDocument/2006/relationships/image" Target="../media/image80.png"/><Relationship Id="rId8" Type="http://schemas.openxmlformats.org/officeDocument/2006/relationships/image" Target="../media/image7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Relationship Id="rId7" Type="http://schemas.openxmlformats.org/officeDocument/2006/relationships/image" Target="../media/image9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Relationship Id="rId7" Type="http://schemas.openxmlformats.org/officeDocument/2006/relationships/image" Target="../media/image88.png"/><Relationship Id="rId8" Type="http://schemas.openxmlformats.org/officeDocument/2006/relationships/image" Target="../media/image92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6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Relationship Id="rId7" Type="http://schemas.openxmlformats.org/officeDocument/2006/relationships/image" Target="../media/image83.png"/><Relationship Id="rId8" Type="http://schemas.openxmlformats.org/officeDocument/2006/relationships/image" Target="../media/image9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1" Type="http://schemas.openxmlformats.org/officeDocument/2006/relationships/image" Target="../media/image16.png"/><Relationship Id="rId10" Type="http://schemas.openxmlformats.org/officeDocument/2006/relationships/image" Target="../media/image9.png"/><Relationship Id="rId9" Type="http://schemas.openxmlformats.org/officeDocument/2006/relationships/image" Target="../media/image32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1" Type="http://schemas.openxmlformats.org/officeDocument/2006/relationships/image" Target="../media/image28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34.png"/><Relationship Id="rId13" Type="http://schemas.openxmlformats.org/officeDocument/2006/relationships/image" Target="../media/image37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6.png"/><Relationship Id="rId14" Type="http://schemas.openxmlformats.org/officeDocument/2006/relationships/image" Target="../media/image35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4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45.png"/><Relationship Id="rId5" Type="http://schemas.openxmlformats.org/officeDocument/2006/relationships/image" Target="../media/image20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1.png"/><Relationship Id="rId13" Type="http://schemas.openxmlformats.org/officeDocument/2006/relationships/image" Target="../media/image56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52.png"/><Relationship Id="rId15" Type="http://schemas.openxmlformats.org/officeDocument/2006/relationships/image" Target="../media/image61.png"/><Relationship Id="rId14" Type="http://schemas.openxmlformats.org/officeDocument/2006/relationships/image" Target="../media/image62.png"/><Relationship Id="rId5" Type="http://schemas.openxmlformats.org/officeDocument/2006/relationships/image" Target="../media/image20.png"/><Relationship Id="rId6" Type="http://schemas.openxmlformats.org/officeDocument/2006/relationships/image" Target="../media/image42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26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71.png"/><Relationship Id="rId7" Type="http://schemas.openxmlformats.org/officeDocument/2006/relationships/image" Target="../media/image31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7000" y="7531100"/>
            <a:ext cx="18542000" cy="2997200"/>
          </a:xfrm>
          <a:prstGeom prst="rect">
            <a:avLst/>
          </a:prstGeom>
          <a:noFill/>
          <a:ln>
            <a:noFill/>
          </a:ln>
          <a:effectLst>
            <a:outerShdw dir="5400000" dist="230245">
              <a:srgbClr val="D8D8D8"/>
            </a:outerShdw>
          </a:effectLst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89300" y="3721100"/>
            <a:ext cx="3302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5800" y="3721100"/>
            <a:ext cx="3302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3000" y="7924800"/>
            <a:ext cx="16002000" cy="1295400"/>
          </a:xfrm>
          <a:prstGeom prst="rect">
            <a:avLst/>
          </a:prstGeom>
          <a:noFill/>
          <a:ln>
            <a:noFill/>
          </a:ln>
          <a:effectLst>
            <a:outerShdw dir="5400000" dist="119617">
              <a:srgbClr val="D8D8D8"/>
            </a:outerShdw>
          </a:effectLst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000" y="1257300"/>
            <a:ext cx="2286000" cy="622300"/>
          </a:xfrm>
          <a:prstGeom prst="rect">
            <a:avLst/>
          </a:prstGeom>
          <a:noFill/>
          <a:ln>
            <a:noFill/>
          </a:ln>
          <a:effectLst>
            <a:outerShdw dir="5400000" dist="71225">
              <a:srgbClr val="D8D8D8"/>
            </a:outerShdw>
          </a:effectLst>
        </p:spPr>
      </p:pic>
      <p:sp>
        <p:nvSpPr>
          <p:cNvPr id="91" name="Google Shape;91;p1"/>
          <p:cNvSpPr txBox="1"/>
          <p:nvPr/>
        </p:nvSpPr>
        <p:spPr>
          <a:xfrm>
            <a:off x="1371600" y="1384300"/>
            <a:ext cx="18288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595959"/>
                </a:solidFill>
                <a:latin typeface="Anek Bangla"/>
                <a:ea typeface="Anek Bangla"/>
                <a:cs typeface="Anek Bangla"/>
                <a:sym typeface="Anek Bangla"/>
              </a:rPr>
              <a:t>2025.08.12.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3238500" y="4749800"/>
            <a:ext cx="118110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Ivle Malle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7645400" y="685800"/>
            <a:ext cx="29210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 SKN13 FINAL 2TEAM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638300" y="8369300"/>
            <a:ext cx="15011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Presenter: 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박수빈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|     Member  : 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구자현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김지민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민경재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박수빈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이유나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홍성의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2222500" y="3556000"/>
            <a:ext cx="138303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</a:t>
            </a:r>
            <a:r>
              <a:rPr b="0" i="0" lang="en-US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en-US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대화형</a:t>
            </a:r>
            <a:r>
              <a:rPr b="0" i="0" lang="en-US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패션</a:t>
            </a:r>
            <a:r>
              <a:rPr b="0" i="0" lang="en-US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b="0" i="0" lang="en-US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플랫폼</a:t>
            </a:r>
            <a:r>
              <a:rPr b="0" i="0" lang="en-US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D8D8D8"/>
            </a:outerShdw>
          </a:effectLst>
        </p:spPr>
      </p:pic>
      <p:pic>
        <p:nvPicPr>
          <p:cNvPr id="283" name="Google Shape;28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4470400"/>
            <a:ext cx="16002000" cy="48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2400" y="33909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74600" y="3505200"/>
            <a:ext cx="266700" cy="215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6" name="Google Shape;286;p10"/>
          <p:cNvGraphicFramePr/>
          <p:nvPr/>
        </p:nvGraphicFramePr>
        <p:xfrm>
          <a:off x="1206500" y="455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{75E36442-90D1-4B2D-A3E2-99BD4D1B2C7C}</a:tableStyleId>
              </a:tblPr>
              <a:tblGrid>
                <a:gridCol w="1981200"/>
                <a:gridCol w="2768600"/>
                <a:gridCol w="2768600"/>
                <a:gridCol w="2768600"/>
                <a:gridCol w="2768600"/>
                <a:gridCol w="2768600"/>
              </a:tblGrid>
              <a:tr h="69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9E9E9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 ~ 2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9E9E9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9E9E9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4~5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9E9E9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6~7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9E9E9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8~9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69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 01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B6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기획, 데이터 수집 및 저장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DA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 02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E6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전처리 및 모델링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FAD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 03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AE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모델 평가 및 서버구축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AAD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 04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CA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 개발 및 배포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1F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 05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D8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QA 및 Test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EED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87" name="Google Shape;287;p10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일정</a:t>
            </a:r>
            <a:endParaRPr/>
          </a:p>
        </p:txBody>
      </p:sp>
      <p:pic>
        <p:nvPicPr>
          <p:cNvPr id="288" name="Google Shape;28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800" y="1231900"/>
            <a:ext cx="27305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sp>
        <p:nvSpPr>
          <p:cNvPr id="290" name="Google Shape;290;p10"/>
          <p:cNvSpPr txBox="1"/>
          <p:nvPr/>
        </p:nvSpPr>
        <p:spPr>
          <a:xfrm>
            <a:off x="2819400" y="3505200"/>
            <a:ext cx="126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발표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주간인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현재는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주차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400" y="921875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298" name="Google Shape;298;p8"/>
          <p:cNvSpPr txBox="1"/>
          <p:nvPr/>
        </p:nvSpPr>
        <p:spPr>
          <a:xfrm>
            <a:off x="2908300" y="1828800"/>
            <a:ext cx="3949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/>
          </a:p>
        </p:txBody>
      </p:sp>
      <p:pic>
        <p:nvPicPr>
          <p:cNvPr id="299" name="Google Shape;29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00" y="1231900"/>
            <a:ext cx="27051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grpSp>
        <p:nvGrpSpPr>
          <p:cNvPr id="301" name="Google Shape;301;p8"/>
          <p:cNvGrpSpPr/>
          <p:nvPr/>
        </p:nvGrpSpPr>
        <p:grpSpPr>
          <a:xfrm>
            <a:off x="8541877" y="4078090"/>
            <a:ext cx="8214814" cy="3816926"/>
            <a:chOff x="8542075" y="4925500"/>
            <a:chExt cx="8602800" cy="3997200"/>
          </a:xfrm>
        </p:grpSpPr>
        <p:sp>
          <p:nvSpPr>
            <p:cNvPr id="302" name="Google Shape;302;p8"/>
            <p:cNvSpPr/>
            <p:nvPr/>
          </p:nvSpPr>
          <p:spPr>
            <a:xfrm>
              <a:off x="8542075" y="4925500"/>
              <a:ext cx="8602800" cy="39972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87325" lIns="87325" spcFirstLastPara="1" rIns="87325" wrap="square" tIns="87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36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8"/>
            <p:cNvSpPr txBox="1"/>
            <p:nvPr/>
          </p:nvSpPr>
          <p:spPr>
            <a:xfrm>
              <a:off x="8792225" y="5125675"/>
              <a:ext cx="8098800" cy="3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69890" lvl="0" marL="436591" rtl="0" algn="l">
                <a:lnSpc>
                  <a:spcPct val="115000"/>
                </a:lnSpc>
                <a:spcBef>
                  <a:spcPts val="1146"/>
                </a:spcBef>
                <a:spcAft>
                  <a:spcPts val="0"/>
                </a:spcAft>
                <a:buClr>
                  <a:schemeClr val="dk1"/>
                </a:buClr>
                <a:buSzPts val="2387"/>
                <a:buChar char="●"/>
              </a:pPr>
              <a:r>
                <a:rPr b="1" lang="en-US" sz="2387">
                  <a:solidFill>
                    <a:schemeClr val="dk1"/>
                  </a:solidFill>
                </a:rPr>
                <a:t>목표</a:t>
              </a:r>
              <a:endParaRPr b="1" sz="2387">
                <a:solidFill>
                  <a:schemeClr val="dk1"/>
                </a:solidFill>
              </a:endParaRPr>
            </a:p>
            <a:p>
              <a:pPr indent="-369889" lvl="1" marL="87318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87"/>
                <a:buChar char="○"/>
              </a:pPr>
              <a:r>
                <a:rPr lang="en-US" sz="2387">
                  <a:solidFill>
                    <a:schemeClr val="dk1"/>
                  </a:solidFill>
                </a:rPr>
                <a:t>이미지 + 텍스트 정보를 함께 사용해 정교한 추천 제공</a:t>
              </a:r>
              <a:endParaRPr sz="2387">
                <a:solidFill>
                  <a:schemeClr val="dk1"/>
                </a:solidFill>
              </a:endParaRPr>
            </a:p>
            <a:p>
              <a:pPr indent="-369890" lvl="0" marL="436591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87"/>
                <a:buChar char="●"/>
              </a:pPr>
              <a:r>
                <a:rPr b="1" lang="en-US" sz="2387">
                  <a:solidFill>
                    <a:schemeClr val="dk1"/>
                  </a:solidFill>
                </a:rPr>
                <a:t>사용 기술</a:t>
              </a:r>
              <a:endParaRPr b="1" sz="2387">
                <a:solidFill>
                  <a:schemeClr val="dk1"/>
                </a:solidFill>
              </a:endParaRPr>
            </a:p>
            <a:p>
              <a:pPr indent="-369889" lvl="1" marL="87318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87"/>
                <a:buChar char="○"/>
              </a:pPr>
              <a:r>
                <a:rPr lang="en-US" sz="2387">
                  <a:solidFill>
                    <a:schemeClr val="dk1"/>
                  </a:solidFill>
                </a:rPr>
                <a:t>YOLO, GPT-4o, FashionCLIP, FAISS</a:t>
              </a:r>
              <a:endParaRPr sz="2387">
                <a:solidFill>
                  <a:schemeClr val="dk1"/>
                </a:solidFill>
              </a:endParaRPr>
            </a:p>
            <a:p>
              <a:pPr indent="-369890" lvl="0" marL="436591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87"/>
                <a:buChar char="●"/>
              </a:pPr>
              <a:r>
                <a:rPr b="1" lang="en-US" sz="2387">
                  <a:solidFill>
                    <a:schemeClr val="dk1"/>
                  </a:solidFill>
                </a:rPr>
                <a:t>멀티모달 사용 이유</a:t>
              </a:r>
              <a:endParaRPr b="1" sz="2387">
                <a:solidFill>
                  <a:schemeClr val="dk1"/>
                </a:solidFill>
              </a:endParaRPr>
            </a:p>
            <a:p>
              <a:pPr indent="-369889" lvl="1" marL="87318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87"/>
                <a:buChar char="○"/>
              </a:pPr>
              <a:r>
                <a:rPr lang="en-US" sz="2387">
                  <a:solidFill>
                    <a:schemeClr val="dk1"/>
                  </a:solidFill>
                </a:rPr>
                <a:t>이미지 단독: 디자인·패턴·색감 정보 한계</a:t>
              </a:r>
              <a:endParaRPr sz="2387">
                <a:solidFill>
                  <a:schemeClr val="dk1"/>
                </a:solidFill>
              </a:endParaRPr>
            </a:p>
            <a:p>
              <a:pPr indent="-369889" lvl="1" marL="87318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87"/>
                <a:buChar char="○"/>
              </a:pPr>
              <a:r>
                <a:rPr lang="en-US" sz="2387">
                  <a:solidFill>
                    <a:schemeClr val="dk1"/>
                  </a:solidFill>
                </a:rPr>
                <a:t>텍스트 단독: 세부 시각 정보 부족</a:t>
              </a:r>
              <a:endParaRPr sz="2482"/>
            </a:p>
          </p:txBody>
        </p:sp>
      </p:grpSp>
      <p:sp>
        <p:nvSpPr>
          <p:cNvPr id="304" name="Google Shape;304;p8"/>
          <p:cNvSpPr txBox="1"/>
          <p:nvPr/>
        </p:nvSpPr>
        <p:spPr>
          <a:xfrm>
            <a:off x="6705700" y="2109650"/>
            <a:ext cx="39498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305" name="Google Shape;305;p8" title="R1280x0.png"/>
          <p:cNvPicPr preferRelativeResize="0"/>
          <p:nvPr/>
        </p:nvPicPr>
        <p:blipFill rotWithShape="1">
          <a:blip r:embed="rId7">
            <a:alphaModFix/>
          </a:blip>
          <a:srcRect b="0" l="0" r="0" t="5979"/>
          <a:stretch/>
        </p:blipFill>
        <p:spPr>
          <a:xfrm>
            <a:off x="2383625" y="4179600"/>
            <a:ext cx="6010714" cy="40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8"/>
          <p:cNvSpPr txBox="1"/>
          <p:nvPr/>
        </p:nvSpPr>
        <p:spPr>
          <a:xfrm>
            <a:off x="1249850" y="3105750"/>
            <a:ext cx="1047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Fashion CLIP : 이미지 기반 패션 추천을 위한 멀티모달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1143000" y="8172825"/>
            <a:ext cx="15900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CLIP</a:t>
            </a:r>
            <a:r>
              <a:rPr lang="en-US" sz="2000">
                <a:solidFill>
                  <a:schemeClr val="dk1"/>
                </a:solidFill>
              </a:rPr>
              <a:t>(</a:t>
            </a:r>
            <a:r>
              <a:rPr lang="en-US" sz="1600">
                <a:solidFill>
                  <a:srgbClr val="1F2328"/>
                </a:solidFill>
                <a:highlight>
                  <a:srgbClr val="FFFFFF"/>
                </a:highlight>
              </a:rPr>
              <a:t>Contrastive Language-Image Pre-Training</a:t>
            </a:r>
            <a:r>
              <a:rPr lang="en-US" sz="2000">
                <a:solidFill>
                  <a:srgbClr val="1F2328"/>
                </a:solidFill>
                <a:highlight>
                  <a:srgbClr val="FFFFFF"/>
                </a:highlight>
              </a:rPr>
              <a:t>)</a:t>
            </a:r>
            <a:endParaRPr sz="20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000"/>
              <a:buChar char="●"/>
            </a:pPr>
            <a:r>
              <a:rPr lang="en-US" sz="2000">
                <a:solidFill>
                  <a:srgbClr val="1F2328"/>
                </a:solidFill>
                <a:highlight>
                  <a:srgbClr val="FFFFFF"/>
                </a:highlight>
              </a:rPr>
              <a:t>OpenAI가 2021년 공개한 이미지·텍스트 멀티모달 모델</a:t>
            </a:r>
            <a:endParaRPr sz="20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000"/>
              <a:buChar char="●"/>
            </a:pPr>
            <a:r>
              <a:rPr lang="en-US" sz="2000">
                <a:solidFill>
                  <a:srgbClr val="1F2328"/>
                </a:solidFill>
                <a:highlight>
                  <a:srgbClr val="FFFFFF"/>
                </a:highlight>
              </a:rPr>
              <a:t>4억 쌍 이미지-텍스트로 학습, Zero-shot에서도 우수 성능</a:t>
            </a:r>
            <a:endParaRPr sz="20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FashionCLIP</a:t>
            </a:r>
            <a:r>
              <a:rPr lang="en-US" sz="2000">
                <a:solidFill>
                  <a:schemeClr val="dk1"/>
                </a:solidFill>
              </a:rPr>
              <a:t>은 이를 패션 데이터로 파인튜닝한 도메인 특화 모델</a:t>
            </a:r>
            <a:endParaRPr sz="29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g37451363a59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7451363a59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37451363a59_0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15" name="Google Shape;315;g37451363a59_0_30"/>
          <p:cNvSpPr txBox="1"/>
          <p:nvPr/>
        </p:nvSpPr>
        <p:spPr>
          <a:xfrm>
            <a:off x="2908300" y="1828800"/>
            <a:ext cx="6474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초기 시도 &amp; 문제점</a:t>
            </a:r>
            <a:endParaRPr/>
          </a:p>
        </p:txBody>
      </p:sp>
      <p:pic>
        <p:nvPicPr>
          <p:cNvPr id="316" name="Google Shape;316;g37451363a59_0_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00" y="1231900"/>
            <a:ext cx="27051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7451363a59_0_30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sp>
        <p:nvSpPr>
          <p:cNvPr id="318" name="Google Shape;318;g37451363a59_0_30"/>
          <p:cNvSpPr txBox="1"/>
          <p:nvPr/>
        </p:nvSpPr>
        <p:spPr>
          <a:xfrm>
            <a:off x="1863425" y="3746500"/>
            <a:ext cx="144294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목적 : </a:t>
            </a:r>
            <a:r>
              <a:rPr lang="en-US" sz="2000">
                <a:solidFill>
                  <a:schemeClr val="dk1"/>
                </a:solidFill>
              </a:rPr>
              <a:t>옷 외의 배경·사람 제거 → 옷만 분석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결과 : </a:t>
            </a:r>
            <a:r>
              <a:rPr lang="en-US" sz="2000">
                <a:solidFill>
                  <a:schemeClr val="dk1"/>
                </a:solidFill>
              </a:rPr>
              <a:t>사람이 입지 않은 옷 이미지를 FashionCLIP이 ‘옷’으로 인식하지 못함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결론:</a:t>
            </a:r>
            <a:r>
              <a:rPr lang="en-US" sz="2000">
                <a:solidFill>
                  <a:schemeClr val="dk1"/>
                </a:solidFill>
              </a:rPr>
              <a:t> Segmentation 제거, 원본 이미지 사용</a:t>
            </a:r>
            <a:r>
              <a:rPr b="1" lang="en-US" sz="2000">
                <a:solidFill>
                  <a:schemeClr val="dk1"/>
                </a:solidFill>
              </a:rPr>
              <a:t>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19" name="Google Shape;319;g37451363a59_0_30"/>
          <p:cNvSpPr txBox="1"/>
          <p:nvPr/>
        </p:nvSpPr>
        <p:spPr>
          <a:xfrm>
            <a:off x="6705700" y="2109650"/>
            <a:ext cx="39498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20" name="Google Shape;320;g37451363a59_0_30"/>
          <p:cNvSpPr txBox="1"/>
          <p:nvPr/>
        </p:nvSpPr>
        <p:spPr>
          <a:xfrm>
            <a:off x="1371600" y="3142600"/>
            <a:ext cx="1047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 접근과 한계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g37451363a59_0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80837" y="2880902"/>
            <a:ext cx="3808763" cy="50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7451363a59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5546450" y="2678403"/>
            <a:ext cx="4738750" cy="631834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451363a59_0_30"/>
          <p:cNvSpPr txBox="1"/>
          <p:nvPr/>
        </p:nvSpPr>
        <p:spPr>
          <a:xfrm>
            <a:off x="13006400" y="6531975"/>
            <a:ext cx="394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Prediction: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-    top: 52.20%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- bottom: 47.80%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Final: TOP (52.20%)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24" name="Google Shape;324;g37451363a59_0_30"/>
          <p:cNvSpPr txBox="1"/>
          <p:nvPr/>
        </p:nvSpPr>
        <p:spPr>
          <a:xfrm>
            <a:off x="5950375" y="6741175"/>
            <a:ext cx="192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g37451363a59_0_30"/>
          <p:cNvCxnSpPr/>
          <p:nvPr/>
        </p:nvCxnSpPr>
        <p:spPr>
          <a:xfrm>
            <a:off x="5886300" y="7349413"/>
            <a:ext cx="2058000" cy="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g37451363a59_0_30"/>
          <p:cNvCxnSpPr/>
          <p:nvPr/>
        </p:nvCxnSpPr>
        <p:spPr>
          <a:xfrm>
            <a:off x="10655500" y="7349413"/>
            <a:ext cx="2058000" cy="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g37451363a59_0_30"/>
          <p:cNvSpPr txBox="1"/>
          <p:nvPr/>
        </p:nvSpPr>
        <p:spPr>
          <a:xfrm>
            <a:off x="10720750" y="6741175"/>
            <a:ext cx="192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Fashion CLIP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37451363a59_0_30"/>
          <p:cNvSpPr txBox="1"/>
          <p:nvPr/>
        </p:nvSpPr>
        <p:spPr>
          <a:xfrm>
            <a:off x="5951550" y="7466650"/>
            <a:ext cx="192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U2NET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37451363a59_3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7451363a59_3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50" y="265775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7451363a59_3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36" name="Google Shape;336;g37451363a59_3_21"/>
          <p:cNvSpPr txBox="1"/>
          <p:nvPr/>
        </p:nvSpPr>
        <p:spPr>
          <a:xfrm>
            <a:off x="2908300" y="1828800"/>
            <a:ext cx="11022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YOLO 도입 배경</a:t>
            </a:r>
            <a:endParaRPr/>
          </a:p>
        </p:txBody>
      </p:sp>
      <p:sp>
        <p:nvSpPr>
          <p:cNvPr id="337" name="Google Shape;337;g37451363a59_3_21"/>
          <p:cNvSpPr txBox="1"/>
          <p:nvPr/>
        </p:nvSpPr>
        <p:spPr>
          <a:xfrm>
            <a:off x="7912100" y="4967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pic>
        <p:nvPicPr>
          <p:cNvPr id="338" name="Google Shape;338;g37451363a59_3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1231900"/>
            <a:ext cx="27305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7451363a59_3_21"/>
          <p:cNvSpPr txBox="1"/>
          <p:nvPr/>
        </p:nvSpPr>
        <p:spPr>
          <a:xfrm>
            <a:off x="1622225" y="8066475"/>
            <a:ext cx="48072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37451363a59_3_21"/>
          <p:cNvSpPr txBox="1"/>
          <p:nvPr/>
        </p:nvSpPr>
        <p:spPr>
          <a:xfrm>
            <a:off x="1320075" y="8587400"/>
            <a:ext cx="34974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Fashion CLIP만 사용 시 &gt;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37451363a59_3_21"/>
          <p:cNvSpPr/>
          <p:nvPr/>
        </p:nvSpPr>
        <p:spPr>
          <a:xfrm>
            <a:off x="7100925" y="5687350"/>
            <a:ext cx="1428900" cy="84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g37451363a59_3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2125" y="3707000"/>
            <a:ext cx="4162425" cy="48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7451363a59_3_21"/>
          <p:cNvSpPr txBox="1"/>
          <p:nvPr/>
        </p:nvSpPr>
        <p:spPr>
          <a:xfrm>
            <a:off x="9921263" y="8519100"/>
            <a:ext cx="2079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YOLO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적용 후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7451363a59_3_21"/>
          <p:cNvSpPr txBox="1"/>
          <p:nvPr/>
        </p:nvSpPr>
        <p:spPr>
          <a:xfrm>
            <a:off x="4572000" y="4967225"/>
            <a:ext cx="23097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skirt : 0.169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dress : 0.034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pants : 0.022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   : 0.016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outer : 0.010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Predicted: skirt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g37451363a59_3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6275" y="3775300"/>
            <a:ext cx="2959350" cy="46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7451363a59_3_21"/>
          <p:cNvSpPr txBox="1"/>
          <p:nvPr/>
        </p:nvSpPr>
        <p:spPr>
          <a:xfrm>
            <a:off x="13045975" y="4867025"/>
            <a:ext cx="394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FashionCLIP: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옷의 ‘존재 여부’만 판별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카테고리 분류 불가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YOLO로 </a:t>
            </a:r>
            <a:r>
              <a:rPr lang="en-US" sz="2000">
                <a:solidFill>
                  <a:schemeClr val="dk1"/>
                </a:solidFill>
              </a:rPr>
              <a:t>객체</a:t>
            </a:r>
            <a:r>
              <a:rPr lang="en-US" sz="2000">
                <a:solidFill>
                  <a:schemeClr val="dk1"/>
                </a:solidFill>
              </a:rPr>
              <a:t> 탐지 </a:t>
            </a:r>
            <a:r>
              <a:rPr lang="en-US" sz="2000">
                <a:solidFill>
                  <a:schemeClr val="dk1"/>
                </a:solidFill>
              </a:rPr>
              <a:t>후 crop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→  개별 아이템 분석 가능</a:t>
            </a:r>
            <a:endParaRPr sz="2200"/>
          </a:p>
        </p:txBody>
      </p:sp>
      <p:sp>
        <p:nvSpPr>
          <p:cNvPr id="347" name="Google Shape;347;g37451363a59_3_21"/>
          <p:cNvSpPr txBox="1"/>
          <p:nvPr/>
        </p:nvSpPr>
        <p:spPr>
          <a:xfrm>
            <a:off x="1371600" y="3066400"/>
            <a:ext cx="1047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FashionCLIP 한계와 YOLO 선택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37451363a59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7451363a59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429225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37451363a59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55" name="Google Shape;355;g37451363a59_3_0"/>
          <p:cNvSpPr txBox="1"/>
          <p:nvPr/>
        </p:nvSpPr>
        <p:spPr>
          <a:xfrm>
            <a:off x="2908300" y="1828800"/>
            <a:ext cx="11022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데이터셋 구축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7451363a59_3_0"/>
          <p:cNvSpPr txBox="1"/>
          <p:nvPr/>
        </p:nvSpPr>
        <p:spPr>
          <a:xfrm>
            <a:off x="7912100" y="571125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pic>
        <p:nvPicPr>
          <p:cNvPr id="357" name="Google Shape;357;g37451363a59_3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1231900"/>
            <a:ext cx="27305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7451363a59_3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99050" y="3680725"/>
            <a:ext cx="4692350" cy="4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7451363a59_3_0"/>
          <p:cNvSpPr txBox="1"/>
          <p:nvPr/>
        </p:nvSpPr>
        <p:spPr>
          <a:xfrm>
            <a:off x="6628050" y="8155425"/>
            <a:ext cx="5337600" cy="1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오인 사례</a:t>
            </a:r>
            <a:r>
              <a:rPr lang="en-US" sz="1800">
                <a:solidFill>
                  <a:schemeClr val="dk1"/>
                </a:solidFill>
              </a:rPr>
              <a:t>: 긴 치마 착용 이미지를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dress</a:t>
            </a:r>
            <a:r>
              <a:rPr lang="en-US" sz="1800">
                <a:solidFill>
                  <a:schemeClr val="dk1"/>
                </a:solidFill>
              </a:rPr>
              <a:t>로 잘못 분류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원인</a:t>
            </a:r>
            <a:r>
              <a:rPr lang="en-US" sz="1800">
                <a:solidFill>
                  <a:schemeClr val="dk1"/>
                </a:solidFill>
              </a:rPr>
              <a:t>: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skirt</a:t>
            </a:r>
            <a:r>
              <a:rPr lang="en-US" sz="1800">
                <a:solidFill>
                  <a:schemeClr val="dk1"/>
                </a:solidFill>
              </a:rPr>
              <a:t> 클래스 데이터 수 부족 (701장) 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→ </a:t>
            </a:r>
            <a:r>
              <a:rPr b="1" lang="en-US" sz="1800">
                <a:solidFill>
                  <a:schemeClr val="dk1"/>
                </a:solidFill>
              </a:rPr>
              <a:t>클래스 불균형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대응</a:t>
            </a:r>
            <a:r>
              <a:rPr lang="en-US" sz="1800">
                <a:solidFill>
                  <a:schemeClr val="dk1"/>
                </a:solidFill>
              </a:rPr>
              <a:t>: 각 클래스 최소 2000장으로 재수집 진행 </a:t>
            </a:r>
            <a:r>
              <a:rPr lang="en-US" sz="1800">
                <a:solidFill>
                  <a:schemeClr val="dk1"/>
                </a:solidFill>
              </a:rPr>
              <a:t>중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0" name="Google Shape;360;g37451363a59_3_0"/>
          <p:cNvSpPr txBox="1"/>
          <p:nvPr/>
        </p:nvSpPr>
        <p:spPr>
          <a:xfrm>
            <a:off x="10280700" y="7109725"/>
            <a:ext cx="22527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예측: dress </a:t>
            </a:r>
            <a:r>
              <a:rPr lang="en-US" sz="1500">
                <a:solidFill>
                  <a:schemeClr val="dk1"/>
                </a:solidFill>
              </a:rPr>
              <a:t>❌ </a:t>
            </a:r>
            <a:r>
              <a:rPr lang="en-US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정답: pants ⭕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37451363a59_3_0"/>
          <p:cNvSpPr txBox="1"/>
          <p:nvPr/>
        </p:nvSpPr>
        <p:spPr>
          <a:xfrm>
            <a:off x="14599049" y="8497013"/>
            <a:ext cx="12576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37451363a59_3_0"/>
          <p:cNvSpPr txBox="1"/>
          <p:nvPr/>
        </p:nvSpPr>
        <p:spPr>
          <a:xfrm>
            <a:off x="1371600" y="3142600"/>
            <a:ext cx="1047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학습 데이터 준비 과정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37451363a59_3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1925" y="4413125"/>
            <a:ext cx="849600" cy="8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7451363a59_3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42523" y="4413123"/>
            <a:ext cx="849600" cy="8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7451363a59_3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95788" y="4413125"/>
            <a:ext cx="849600" cy="8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37451363a59_3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9217" y="4413125"/>
            <a:ext cx="849600" cy="8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37451363a59_3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0775" y="6121050"/>
            <a:ext cx="4327158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37451363a59_3_0"/>
          <p:cNvSpPr/>
          <p:nvPr/>
        </p:nvSpPr>
        <p:spPr>
          <a:xfrm>
            <a:off x="2881175" y="5570275"/>
            <a:ext cx="872400" cy="649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37451363a59_3_0"/>
          <p:cNvSpPr txBox="1"/>
          <p:nvPr/>
        </p:nvSpPr>
        <p:spPr>
          <a:xfrm>
            <a:off x="1390775" y="7513675"/>
            <a:ext cx="45438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약 2000장 수집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5개의 class 로 분류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(top, pants, skirt, skirt&amp;pants, dress)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37451363a59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37451363a59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7451363a59_0_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77" name="Google Shape;377;g37451363a59_0_70"/>
          <p:cNvSpPr txBox="1"/>
          <p:nvPr/>
        </p:nvSpPr>
        <p:spPr>
          <a:xfrm>
            <a:off x="2908300" y="1828800"/>
            <a:ext cx="6474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향후 계획</a:t>
            </a:r>
            <a:endParaRPr/>
          </a:p>
        </p:txBody>
      </p:sp>
      <p:pic>
        <p:nvPicPr>
          <p:cNvPr id="378" name="Google Shape;378;g37451363a59_0_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00" y="1231900"/>
            <a:ext cx="27051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37451363a59_0_70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pic>
        <p:nvPicPr>
          <p:cNvPr id="380" name="Google Shape;380;g37451363a59_0_70" title="xK6104sXVd8AAAAASUVORK5CYII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5625" y="4032000"/>
            <a:ext cx="10736748" cy="3711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7451363a59_0_70"/>
          <p:cNvSpPr txBox="1"/>
          <p:nvPr/>
        </p:nvSpPr>
        <p:spPr>
          <a:xfrm>
            <a:off x="1371600" y="3142600"/>
            <a:ext cx="1047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+ GPT-4o + Fashion CLIP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파이프라인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37451363a59_0_70"/>
          <p:cNvSpPr txBox="1"/>
          <p:nvPr/>
        </p:nvSpPr>
        <p:spPr>
          <a:xfrm>
            <a:off x="2908300" y="7986600"/>
            <a:ext cx="5385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탐지 → bbox crop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GPT-4o: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색상·패턴·재질 등 디자인 특성 캡션 생성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FashionCLIP: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이미지+텍스트 결합 임베딩 추출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FAISS: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검색 DB 구축 → 챗봇 연계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37451363a59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7451363a59_0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7451363a59_0_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90" name="Google Shape;390;g37451363a59_0_146"/>
          <p:cNvSpPr txBox="1"/>
          <p:nvPr/>
        </p:nvSpPr>
        <p:spPr>
          <a:xfrm>
            <a:off x="2908300" y="1828800"/>
            <a:ext cx="6474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기대 효과</a:t>
            </a:r>
            <a:endParaRPr/>
          </a:p>
        </p:txBody>
      </p:sp>
      <p:pic>
        <p:nvPicPr>
          <p:cNvPr id="391" name="Google Shape;391;g37451363a59_0_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00" y="1231900"/>
            <a:ext cx="27051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37451363a59_0_146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sp>
        <p:nvSpPr>
          <p:cNvPr id="393" name="Google Shape;393;g37451363a59_0_146"/>
          <p:cNvSpPr txBox="1"/>
          <p:nvPr/>
        </p:nvSpPr>
        <p:spPr>
          <a:xfrm>
            <a:off x="1371600" y="3142600"/>
            <a:ext cx="1047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정교한 패션 추천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37451363a59_0_1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4500" y="5144264"/>
            <a:ext cx="5230625" cy="373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37451363a59_0_146" title="스크린샷 2025-08-11 오후 11.08.44.png"/>
          <p:cNvPicPr preferRelativeResize="0"/>
          <p:nvPr/>
        </p:nvPicPr>
        <p:blipFill rotWithShape="1">
          <a:blip r:embed="rId8">
            <a:alphaModFix/>
          </a:blip>
          <a:srcRect b="15016" l="0" r="0" t="0"/>
          <a:stretch/>
        </p:blipFill>
        <p:spPr>
          <a:xfrm>
            <a:off x="7545050" y="3822700"/>
            <a:ext cx="12082159" cy="4988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37451363a59_0_146"/>
          <p:cNvSpPr txBox="1"/>
          <p:nvPr/>
        </p:nvSpPr>
        <p:spPr>
          <a:xfrm>
            <a:off x="2471311" y="9100500"/>
            <a:ext cx="28026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원본 이미지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37451363a59_0_146"/>
          <p:cNvSpPr txBox="1"/>
          <p:nvPr/>
        </p:nvSpPr>
        <p:spPr>
          <a:xfrm>
            <a:off x="9037012" y="9100500"/>
            <a:ext cx="64740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GPT-4o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생성한 캡션 + Fashion CLIP 을 통한 임베딩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37451363a59_0_146"/>
          <p:cNvSpPr txBox="1"/>
          <p:nvPr/>
        </p:nvSpPr>
        <p:spPr>
          <a:xfrm>
            <a:off x="1403500" y="4057425"/>
            <a:ext cx="4893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단순 색·형태 → 디자인 요소까지 반영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이미지·텍스트 기반 멀티모달 추천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37451363a59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37451363a59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7451363a59_0_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406" name="Google Shape;406;g37451363a59_0_167"/>
          <p:cNvSpPr txBox="1"/>
          <p:nvPr/>
        </p:nvSpPr>
        <p:spPr>
          <a:xfrm>
            <a:off x="2908300" y="1828800"/>
            <a:ext cx="6474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기대 효과</a:t>
            </a:r>
            <a:endParaRPr/>
          </a:p>
        </p:txBody>
      </p:sp>
      <p:pic>
        <p:nvPicPr>
          <p:cNvPr id="407" name="Google Shape;407;g37451363a59_0_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00" y="1231900"/>
            <a:ext cx="27051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37451363a59_0_167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sp>
        <p:nvSpPr>
          <p:cNvPr id="409" name="Google Shape;409;g37451363a59_0_167"/>
          <p:cNvSpPr txBox="1"/>
          <p:nvPr/>
        </p:nvSpPr>
        <p:spPr>
          <a:xfrm>
            <a:off x="1371600" y="3142600"/>
            <a:ext cx="1047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정교한 패션 추천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37451363a59_0_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0250" y="4048800"/>
            <a:ext cx="2236600" cy="26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37451363a59_0_1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5525" y="4009193"/>
            <a:ext cx="10477799" cy="267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37451363a59_0_1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0775" y="6909287"/>
            <a:ext cx="2236600" cy="253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37451363a59_0_1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3925" y="6814075"/>
            <a:ext cx="10327152" cy="27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9600" y="22098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9600" y="36576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9600" y="51054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9600" y="65405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900" y="79883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2100" y="1803400"/>
            <a:ext cx="1397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7454900" y="8280400"/>
            <a:ext cx="8585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계획</a:t>
            </a:r>
            <a:endParaRPr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21300" y="7696200"/>
            <a:ext cx="24892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A0A0A0"/>
                </a:solidFill>
                <a:latin typeface="Anek Bangla"/>
                <a:ea typeface="Anek Bangla"/>
                <a:cs typeface="Anek Bangla"/>
                <a:sym typeface="Anek Bangla"/>
              </a:rPr>
              <a:t>INDEX</a:t>
            </a:r>
            <a:endParaRPr/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7800" y="1917700"/>
            <a:ext cx="2540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현황</a:t>
            </a:r>
            <a:endParaRPr/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08600" y="3365500"/>
            <a:ext cx="2501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21300" y="481330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7454900" y="6794500"/>
            <a:ext cx="2628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UI/UX</a:t>
            </a:r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0" y="624840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7391400" y="2501900"/>
            <a:ext cx="8585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7378700" y="5410200"/>
            <a:ext cx="8585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UI/UX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r="5400000" dist="142585">
              <a:srgbClr val="D8D8D8"/>
            </a:outerShdw>
          </a:effectLst>
        </p:spPr>
      </p:pic>
      <p:sp>
        <p:nvSpPr>
          <p:cNvPr id="130" name="Google Shape;130;p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00200" y="279400"/>
            <a:ext cx="13246100" cy="141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1320800" y="5969000"/>
            <a:ext cx="11658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1651000" y="7899400"/>
            <a:ext cx="10045700" cy="1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시장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현황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55300" y="3162300"/>
            <a:ext cx="6438900" cy="1727200"/>
          </a:xfrm>
          <a:prstGeom prst="rect">
            <a:avLst/>
          </a:prstGeom>
          <a:noFill/>
          <a:ln>
            <a:noFill/>
          </a:ln>
          <a:effectLst>
            <a:outerShdw dir="5400000" dist="106361">
              <a:srgbClr val="E6E6E6"/>
            </a:outerShdw>
          </a:effectLst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50600" y="34417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32200" y="35306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7600" y="3162300"/>
            <a:ext cx="45974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69000" y="3162300"/>
            <a:ext cx="3606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endParaRPr/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9300" y="1231900"/>
            <a:ext cx="27813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11036300" y="3708400"/>
            <a:ext cx="56261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시장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변화에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도입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필요성</a:t>
            </a: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10629900" y="4876800"/>
            <a:ext cx="69342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패션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커머스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환경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트렌드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변화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속도와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감성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소비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확산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AI·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개인화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도입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가속화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소비자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니즈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- 20~30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취향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맥락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중심의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요구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편안한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데일리룩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’, 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데이트룩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감성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상황형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니즈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기존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시스템의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필터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카테고리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감성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문맥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부족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유사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나열로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피로도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필요성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대화를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감정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상황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이해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정교하고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개인화된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추천으로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기존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보완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158" name="Google Shape;158;p5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국내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글로벌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시장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현황</a:t>
            </a:r>
            <a:endParaRPr/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700" y="1231900"/>
            <a:ext cx="27051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7">
            <a:alphaModFix amt="20000"/>
          </a:blip>
          <a:srcRect b="0" l="0" r="0" t="0"/>
          <a:stretch/>
        </p:blipFill>
        <p:spPr>
          <a:xfrm>
            <a:off x="7099300" y="6578600"/>
            <a:ext cx="40767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 txBox="1"/>
          <p:nvPr/>
        </p:nvSpPr>
        <p:spPr>
          <a:xfrm>
            <a:off x="7150100" y="7073900"/>
            <a:ext cx="3987800" cy="9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- Commerce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업계의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AI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챗봇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사례</a:t>
            </a:r>
            <a:endParaRPr/>
          </a:p>
        </p:txBody>
      </p:sp>
      <p:pic>
        <p:nvPicPr>
          <p:cNvPr id="163" name="Google Shape;16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5900" y="72771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7000" y="56261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97900" y="50038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99900" y="72771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18800" y="56261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10200" y="7467600"/>
            <a:ext cx="8509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65900" y="6070600"/>
            <a:ext cx="8763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585200" y="5422900"/>
            <a:ext cx="10541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71200" y="5943600"/>
            <a:ext cx="7620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077700" y="7442200"/>
            <a:ext cx="749300" cy="6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/>
        </p:nvSpPr>
        <p:spPr>
          <a:xfrm>
            <a:off x="1816100" y="7023100"/>
            <a:ext cx="327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</a:t>
            </a:r>
            <a:endParaRPr/>
          </a:p>
        </p:txBody>
      </p:sp>
      <p:sp>
        <p:nvSpPr>
          <p:cNvPr id="174" name="Google Shape;174;p5"/>
          <p:cNvSpPr txBox="1"/>
          <p:nvPr/>
        </p:nvSpPr>
        <p:spPr>
          <a:xfrm>
            <a:off x="2870200" y="4991100"/>
            <a:ext cx="327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Sephora </a:t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>
            <a:off x="2387600" y="5575300"/>
            <a:ext cx="40386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 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챗봇인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'Sephora Virtual Artist'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증강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현실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(AR)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기술을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활용하여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메이크업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제품을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가상으로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시도해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볼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있도록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11861800" y="5080000"/>
            <a:ext cx="327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Naver +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스토어</a:t>
            </a:r>
            <a:endParaRPr/>
          </a:p>
        </p:txBody>
      </p:sp>
      <p:sp>
        <p:nvSpPr>
          <p:cNvPr id="177" name="Google Shape;177;p5"/>
          <p:cNvSpPr txBox="1"/>
          <p:nvPr/>
        </p:nvSpPr>
        <p:spPr>
          <a:xfrm>
            <a:off x="7416800" y="3683000"/>
            <a:ext cx="327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Lotte ON</a:t>
            </a:r>
            <a:endParaRPr/>
          </a:p>
        </p:txBody>
      </p:sp>
      <p:sp>
        <p:nvSpPr>
          <p:cNvPr id="178" name="Google Shape;178;p5"/>
          <p:cNvSpPr txBox="1"/>
          <p:nvPr/>
        </p:nvSpPr>
        <p:spPr>
          <a:xfrm>
            <a:off x="12979400" y="6985000"/>
            <a:ext cx="327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ZIGZAG</a:t>
            </a:r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13233400" y="7467600"/>
            <a:ext cx="39497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개인화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서비스를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시작으로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현재는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AI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리뷰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검열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AI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기반의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고객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맞춤형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기획전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자동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1651000" y="7620000"/>
            <a:ext cx="368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어시스턴트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Rufus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사용자의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질문에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/>
          </a:p>
        </p:txBody>
      </p:sp>
      <p:sp>
        <p:nvSpPr>
          <p:cNvPr id="181" name="Google Shape;181;p5"/>
          <p:cNvSpPr txBox="1"/>
          <p:nvPr/>
        </p:nvSpPr>
        <p:spPr>
          <a:xfrm>
            <a:off x="7416800" y="4203700"/>
            <a:ext cx="3492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   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챗봇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'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샬롯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기존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상담사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역할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고도화와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맞춤형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/>
          </a:p>
        </p:txBody>
      </p:sp>
      <p:sp>
        <p:nvSpPr>
          <p:cNvPr id="182" name="Google Shape;182;p5"/>
          <p:cNvSpPr txBox="1"/>
          <p:nvPr/>
        </p:nvSpPr>
        <p:spPr>
          <a:xfrm>
            <a:off x="11899900" y="5664200"/>
            <a:ext cx="4445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앱을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사용자가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검색부터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구매까지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도와주는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내비게이터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'AI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쇼핑추천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pic>
        <p:nvPicPr>
          <p:cNvPr id="190" name="Google Shape;19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7175500"/>
            <a:ext cx="160020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3365500"/>
            <a:ext cx="7518400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pic>
        <p:nvPicPr>
          <p:cNvPr id="192" name="Google Shape;19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3300" y="7493000"/>
            <a:ext cx="5575300" cy="596900"/>
          </a:xfrm>
          <a:prstGeom prst="rect">
            <a:avLst/>
          </a:prstGeom>
          <a:noFill/>
          <a:ln>
            <a:noFill/>
          </a:ln>
          <a:effectLst>
            <a:outerShdw dir="5400000" dist="91329">
              <a:srgbClr val="D8D8D8"/>
            </a:outerShdw>
          </a:effectLst>
        </p:spPr>
      </p:pic>
      <p:pic>
        <p:nvPicPr>
          <p:cNvPr id="193" name="Google Shape;19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36100" y="3365500"/>
            <a:ext cx="7696200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2827000" y="6210300"/>
            <a:ext cx="7874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8610600" y="8216900"/>
            <a:ext cx="10668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85200" y="4546600"/>
            <a:ext cx="7874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76300" y="1168400"/>
            <a:ext cx="25908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sp>
        <p:nvSpPr>
          <p:cNvPr id="200" name="Google Shape;200;p6"/>
          <p:cNvSpPr txBox="1"/>
          <p:nvPr/>
        </p:nvSpPr>
        <p:spPr>
          <a:xfrm>
            <a:off x="2247900" y="3467100"/>
            <a:ext cx="56261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기존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시스템의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endParaRPr/>
          </a:p>
        </p:txBody>
      </p:sp>
      <p:sp>
        <p:nvSpPr>
          <p:cNvPr id="201" name="Google Shape;201;p6"/>
          <p:cNvSpPr txBox="1"/>
          <p:nvPr/>
        </p:nvSpPr>
        <p:spPr>
          <a:xfrm>
            <a:off x="1473200" y="4165600"/>
            <a:ext cx="7239000" cy="17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정형화된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중심의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UI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일방적인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나열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방식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고객에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이해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부족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상호작용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제한적</a:t>
            </a:r>
            <a:endParaRPr/>
          </a:p>
        </p:txBody>
      </p:sp>
      <p:sp>
        <p:nvSpPr>
          <p:cNvPr id="202" name="Google Shape;202;p6"/>
          <p:cNvSpPr txBox="1"/>
          <p:nvPr/>
        </p:nvSpPr>
        <p:spPr>
          <a:xfrm>
            <a:off x="9626600" y="7340600"/>
            <a:ext cx="72263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사용자와의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대화를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스타일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계절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상황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체형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패션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취향과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니즈를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심층적으로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대화형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인터페이스를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개인화된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패션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상품을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사용자의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요구사항과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리뷰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데이터를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반영해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최적의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의류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아이템을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어시스턴트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형태로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제공하는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대화형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플랫폼을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/>
          </a:p>
        </p:txBody>
      </p:sp>
      <p:sp>
        <p:nvSpPr>
          <p:cNvPr id="203" name="Google Shape;203;p6"/>
          <p:cNvSpPr txBox="1"/>
          <p:nvPr/>
        </p:nvSpPr>
        <p:spPr>
          <a:xfrm>
            <a:off x="1854200" y="8153400"/>
            <a:ext cx="7150100" cy="7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대화형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사용자의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취향과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맥락을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이해하고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맞춤형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패션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상품을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추천하는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플랫폼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/>
          </a:p>
        </p:txBody>
      </p:sp>
      <p:sp>
        <p:nvSpPr>
          <p:cNvPr id="204" name="Google Shape;204;p6"/>
          <p:cNvSpPr txBox="1"/>
          <p:nvPr/>
        </p:nvSpPr>
        <p:spPr>
          <a:xfrm>
            <a:off x="3848100" y="7607300"/>
            <a:ext cx="24130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FINAL GOAL</a:t>
            </a: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10401300" y="3467100"/>
            <a:ext cx="56261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해결방안</a:t>
            </a:r>
            <a:endParaRPr/>
          </a:p>
        </p:txBody>
      </p:sp>
      <p:sp>
        <p:nvSpPr>
          <p:cNvPr id="206" name="Google Shape;206;p6"/>
          <p:cNvSpPr txBox="1"/>
          <p:nvPr/>
        </p:nvSpPr>
        <p:spPr>
          <a:xfrm>
            <a:off x="9626600" y="4152900"/>
            <a:ext cx="7226300" cy="17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챗봇과의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대화를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감정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상황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설문을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취향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개인화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트렌드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후기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유연한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피드백을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개인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맞춤형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적확도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향상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상호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보완적인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pic>
        <p:nvPicPr>
          <p:cNvPr id="214" name="Google Shape;21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3600" y="1168400"/>
            <a:ext cx="26162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3695700"/>
            <a:ext cx="3289300" cy="5168900"/>
          </a:xfrm>
          <a:prstGeom prst="rect">
            <a:avLst/>
          </a:prstGeom>
          <a:noFill/>
          <a:ln>
            <a:noFill/>
          </a:ln>
          <a:effectLst>
            <a:outerShdw dir="5400000" dist="126269">
              <a:srgbClr val="E6E6E6"/>
            </a:outerShdw>
          </a:effectLst>
        </p:spPr>
      </p:pic>
      <p:pic>
        <p:nvPicPr>
          <p:cNvPr id="216" name="Google Shape;21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92300" y="4673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48200" y="6019800"/>
            <a:ext cx="5080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90000" y="6019800"/>
            <a:ext cx="5080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19100" y="6019800"/>
            <a:ext cx="5080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84800" y="3695700"/>
            <a:ext cx="3289300" cy="5168900"/>
          </a:xfrm>
          <a:prstGeom prst="rect">
            <a:avLst/>
          </a:prstGeom>
          <a:noFill/>
          <a:ln>
            <a:noFill/>
          </a:ln>
          <a:effectLst>
            <a:outerShdw dir="5400000" dist="126269">
              <a:srgbClr val="E6E6E6"/>
            </a:outerShdw>
          </a:effectLst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34100" y="4673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855700" y="3695700"/>
            <a:ext cx="3289300" cy="5168900"/>
          </a:xfrm>
          <a:prstGeom prst="rect">
            <a:avLst/>
          </a:prstGeom>
          <a:noFill/>
          <a:ln>
            <a:noFill/>
          </a:ln>
          <a:effectLst>
            <a:outerShdw dir="5400000" dist="126269">
              <a:srgbClr val="E6E6E6"/>
            </a:outerShdw>
          </a:effectLst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617700" y="4673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13900" y="3695700"/>
            <a:ext cx="3289300" cy="5168900"/>
          </a:xfrm>
          <a:prstGeom prst="rect">
            <a:avLst/>
          </a:prstGeom>
          <a:noFill/>
          <a:ln>
            <a:noFill/>
          </a:ln>
          <a:effectLst>
            <a:outerShdw dir="5400000" dist="126269">
              <a:srgbClr val="E6E6E6"/>
            </a:outerShdw>
          </a:effectLst>
        </p:spPr>
      </p:pic>
      <p:pic>
        <p:nvPicPr>
          <p:cNvPr id="225" name="Google Shape;22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75900" y="4673600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40500" y="50800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73300" y="50292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036800" y="5029200"/>
            <a:ext cx="10033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7"/>
          <p:cNvSpPr txBox="1"/>
          <p:nvPr/>
        </p:nvSpPr>
        <p:spPr>
          <a:xfrm>
            <a:off x="10134600" y="6692900"/>
            <a:ext cx="22352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/>
          </a:p>
        </p:txBody>
      </p:sp>
      <p:sp>
        <p:nvSpPr>
          <p:cNvPr id="230" name="Google Shape;230;p7"/>
          <p:cNvSpPr txBox="1"/>
          <p:nvPr/>
        </p:nvSpPr>
        <p:spPr>
          <a:xfrm>
            <a:off x="9880600" y="7556500"/>
            <a:ext cx="2832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사용자가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이미지와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유사한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10147300" y="3810000"/>
            <a:ext cx="2222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STEP 3</a:t>
            </a:r>
            <a:endParaRPr/>
          </a:p>
        </p:txBody>
      </p:sp>
      <p:sp>
        <p:nvSpPr>
          <p:cNvPr id="232" name="Google Shape;232;p7"/>
          <p:cNvSpPr txBox="1"/>
          <p:nvPr/>
        </p:nvSpPr>
        <p:spPr>
          <a:xfrm>
            <a:off x="2908300" y="1816100"/>
            <a:ext cx="9867900" cy="9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IVLE MALLE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주요기능</a:t>
            </a:r>
            <a:endParaRPr/>
          </a:p>
        </p:txBody>
      </p:sp>
      <p:sp>
        <p:nvSpPr>
          <p:cNvPr id="233" name="Google Shape;233;p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sp>
        <p:nvSpPr>
          <p:cNvPr id="234" name="Google Shape;234;p7"/>
          <p:cNvSpPr txBox="1"/>
          <p:nvPr/>
        </p:nvSpPr>
        <p:spPr>
          <a:xfrm>
            <a:off x="1663700" y="6692900"/>
            <a:ext cx="22352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대화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endParaRPr/>
          </a:p>
        </p:txBody>
      </p:sp>
      <p:sp>
        <p:nvSpPr>
          <p:cNvPr id="235" name="Google Shape;235;p7"/>
          <p:cNvSpPr txBox="1"/>
          <p:nvPr/>
        </p:nvSpPr>
        <p:spPr>
          <a:xfrm>
            <a:off x="1574800" y="7556500"/>
            <a:ext cx="2705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여름에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입기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좋은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데이트룩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추천해줘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  <a:endParaRPr/>
          </a:p>
        </p:txBody>
      </p:sp>
      <p:sp>
        <p:nvSpPr>
          <p:cNvPr id="236" name="Google Shape;236;p7"/>
          <p:cNvSpPr txBox="1"/>
          <p:nvPr/>
        </p:nvSpPr>
        <p:spPr>
          <a:xfrm>
            <a:off x="1676400" y="3810000"/>
            <a:ext cx="2222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STEP 1</a:t>
            </a:r>
            <a:endParaRPr/>
          </a:p>
        </p:txBody>
      </p:sp>
      <p:sp>
        <p:nvSpPr>
          <p:cNvPr id="237" name="Google Shape;237;p7"/>
          <p:cNvSpPr txBox="1"/>
          <p:nvPr/>
        </p:nvSpPr>
        <p:spPr>
          <a:xfrm>
            <a:off x="5854700" y="6642100"/>
            <a:ext cx="23749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비슷한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취향의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endParaRPr/>
          </a:p>
        </p:txBody>
      </p:sp>
      <p:sp>
        <p:nvSpPr>
          <p:cNvPr id="238" name="Google Shape;238;p7"/>
          <p:cNvSpPr txBox="1"/>
          <p:nvPr/>
        </p:nvSpPr>
        <p:spPr>
          <a:xfrm>
            <a:off x="5549900" y="7556500"/>
            <a:ext cx="29972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나와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유사한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체형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취향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취향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맞춤형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스타일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큐레이션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5905500" y="3810000"/>
            <a:ext cx="2222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STEP 2</a:t>
            </a:r>
            <a:endParaRPr/>
          </a:p>
        </p:txBody>
      </p:sp>
      <p:sp>
        <p:nvSpPr>
          <p:cNvPr id="240" name="Google Shape;240;p7"/>
          <p:cNvSpPr txBox="1"/>
          <p:nvPr/>
        </p:nvSpPr>
        <p:spPr>
          <a:xfrm>
            <a:off x="14312900" y="6692900"/>
            <a:ext cx="23749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제품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상세설명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요약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endParaRPr/>
          </a:p>
        </p:txBody>
      </p:sp>
      <p:sp>
        <p:nvSpPr>
          <p:cNvPr id="241" name="Google Shape;241;p7"/>
          <p:cNvSpPr txBox="1"/>
          <p:nvPr/>
        </p:nvSpPr>
        <p:spPr>
          <a:xfrm>
            <a:off x="13970000" y="7556500"/>
            <a:ext cx="314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두개이상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들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중에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어떤게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좋아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?”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가격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소재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등의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요약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클릭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상세정보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리뷰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요약</a:t>
            </a:r>
            <a:endParaRPr/>
          </a:p>
        </p:txBody>
      </p:sp>
      <p:sp>
        <p:nvSpPr>
          <p:cNvPr id="242" name="Google Shape;242;p7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STEP 4</a:t>
            </a:r>
            <a:endParaRPr/>
          </a:p>
        </p:txBody>
      </p:sp>
      <p:pic>
        <p:nvPicPr>
          <p:cNvPr id="243" name="Google Shape;243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756900" y="5054600"/>
            <a:ext cx="1003300" cy="10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37451363a59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7451363a59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7451363a59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pic>
        <p:nvPicPr>
          <p:cNvPr id="251" name="Google Shape;251;g37451363a59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06600" y="3162300"/>
            <a:ext cx="61213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7451363a59_0_3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53" name="Google Shape;253;g37451363a59_0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4700" y="1231900"/>
            <a:ext cx="27051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7451363a59_0_3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pic>
        <p:nvPicPr>
          <p:cNvPr id="255" name="Google Shape;255;g37451363a59_0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17100" y="3162300"/>
            <a:ext cx="6438900" cy="1727200"/>
          </a:xfrm>
          <a:prstGeom prst="rect">
            <a:avLst/>
          </a:prstGeom>
          <a:noFill/>
          <a:ln>
            <a:noFill/>
          </a:ln>
          <a:effectLst>
            <a:outerShdw dir="5400000" dist="106361">
              <a:srgbClr val="E6E6E6"/>
            </a:outerShdw>
          </a:effectLst>
        </p:spPr>
      </p:pic>
      <p:pic>
        <p:nvPicPr>
          <p:cNvPr id="256" name="Google Shape;256;g37451363a59_0_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12400" y="34417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7451363a59_0_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494000" y="35306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7451363a59_0_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87600" y="4013200"/>
            <a:ext cx="5372101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7451363a59_0_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38400" y="6057900"/>
            <a:ext cx="5372101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7451363a59_0_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51100" y="6527800"/>
            <a:ext cx="5372101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7451363a59_0_3"/>
          <p:cNvSpPr txBox="1"/>
          <p:nvPr/>
        </p:nvSpPr>
        <p:spPr>
          <a:xfrm>
            <a:off x="10198100" y="37084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개의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플랫폼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데이터를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융합</a:t>
            </a:r>
            <a:endParaRPr/>
          </a:p>
        </p:txBody>
      </p:sp>
      <p:sp>
        <p:nvSpPr>
          <p:cNvPr id="262" name="Google Shape;262;g37451363a59_0_3"/>
          <p:cNvSpPr txBox="1"/>
          <p:nvPr/>
        </p:nvSpPr>
        <p:spPr>
          <a:xfrm>
            <a:off x="9817100" y="5194300"/>
            <a:ext cx="6946800" cy="35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Ivle Malle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여러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패션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플랫폼에서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수집한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데이터를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통합함으로써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보다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풍부하고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다양성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있는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경험을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2)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단일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사이트의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정보에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국한되지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않고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개의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플랫폼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데이터를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융합하여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추천의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폭과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정확도를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극대화한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것이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하나의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플랫폼에서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한번에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r="5400000" dist="142585">
              <a:srgbClr val="D8D8D8"/>
            </a:outerShdw>
          </a:effectLst>
        </p:spPr>
      </p:pic>
      <p:sp>
        <p:nvSpPr>
          <p:cNvPr id="272" name="Google Shape;272;p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IVLE MALLE</a:t>
            </a:r>
            <a:endParaRPr/>
          </a:p>
        </p:txBody>
      </p:sp>
      <p:pic>
        <p:nvPicPr>
          <p:cNvPr id="273" name="Google Shape;27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00200" y="279400"/>
            <a:ext cx="13741400" cy="141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b="0" i="0" lang="en-US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현황</a:t>
            </a:r>
            <a:endParaRPr/>
          </a:p>
        </p:txBody>
      </p:sp>
      <p:sp>
        <p:nvSpPr>
          <p:cNvPr id="275" name="Google Shape;275;p9"/>
          <p:cNvSpPr txBox="1"/>
          <p:nvPr/>
        </p:nvSpPr>
        <p:spPr>
          <a:xfrm>
            <a:off x="1651000" y="8318500"/>
            <a:ext cx="100457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일정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